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2"/>
  </p:notesMasterIdLst>
  <p:sldIdLst>
    <p:sldId id="256" r:id="rId2"/>
    <p:sldId id="257" r:id="rId3"/>
    <p:sldId id="258" r:id="rId4"/>
    <p:sldId id="270" r:id="rId5"/>
    <p:sldId id="259" r:id="rId6"/>
    <p:sldId id="271" r:id="rId7"/>
    <p:sldId id="274" r:id="rId8"/>
    <p:sldId id="272" r:id="rId9"/>
    <p:sldId id="273" r:id="rId10"/>
    <p:sldId id="275" r:id="rId11"/>
    <p:sldId id="276" r:id="rId12"/>
    <p:sldId id="277" r:id="rId13"/>
    <p:sldId id="260" r:id="rId14"/>
    <p:sldId id="278" r:id="rId15"/>
    <p:sldId id="261" r:id="rId16"/>
    <p:sldId id="280" r:id="rId17"/>
    <p:sldId id="285" r:id="rId18"/>
    <p:sldId id="268" r:id="rId19"/>
    <p:sldId id="269" r:id="rId20"/>
    <p:sldId id="281" r:id="rId21"/>
    <p:sldId id="282" r:id="rId22"/>
    <p:sldId id="283" r:id="rId23"/>
    <p:sldId id="284" r:id="rId24"/>
    <p:sldId id="262" r:id="rId25"/>
    <p:sldId id="279" r:id="rId26"/>
    <p:sldId id="263" r:id="rId27"/>
    <p:sldId id="264" r:id="rId28"/>
    <p:sldId id="265" r:id="rId29"/>
    <p:sldId id="266" r:id="rId30"/>
    <p:sldId id="267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78" d="100"/>
          <a:sy n="78" d="100"/>
        </p:scale>
        <p:origin x="161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A5579-5FAE-4D79-BADB-24F448772159}" type="datetimeFigureOut">
              <a:rPr lang="en-IN" smtClean="0"/>
              <a:t>21-12-2024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2BD690-5D1C-4A22-A83F-72B087D8A3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9438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BD690-5D1C-4A22-A83F-72B087D8A357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6776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oundRect">
            <a:avLst>
              <a:gd name="adj" fmla="val 1019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rgbClr val="C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245C03C-4E4B-456A-82F7-0C8C80F802A4}" type="datetime1">
              <a:rPr lang="en-IN" smtClean="0"/>
              <a:pPr/>
              <a:t>21-12-2024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DFB7573-0EEC-4F18-B4D8-B9624EC7F9C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1388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53856-92C1-48E2-A678-16485DB25C68}" type="datetime1">
              <a:rPr lang="en-IN" smtClean="0"/>
              <a:t>21-12-2024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B7573-0EEC-4F18-B4D8-B9624EC7F9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0433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9461-CAE6-476C-8ED6-DBF4B56C1ADD}" type="datetime1">
              <a:rPr lang="en-IN" smtClean="0"/>
              <a:t>21-12-2024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B7573-0EEC-4F18-B4D8-B9624EC7F9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744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8749E-3FF3-41B2-B4DE-BB379C572509}" type="datetime1">
              <a:rPr lang="en-IN" smtClean="0"/>
              <a:t>21-12-2024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B7573-0EEC-4F18-B4D8-B9624EC7F9C7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D1B65D-8994-4450-B653-98A64B0BFF72}"/>
              </a:ext>
            </a:extLst>
          </p:cNvPr>
          <p:cNvCxnSpPr/>
          <p:nvPr userDrawn="1"/>
        </p:nvCxnSpPr>
        <p:spPr>
          <a:xfrm>
            <a:off x="0" y="6272613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350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2FD6B-8032-4829-B4E8-B5A13942ACB1}" type="datetime1">
              <a:rPr lang="en-IN" smtClean="0"/>
              <a:t>21-12-2024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B7573-0EEC-4F18-B4D8-B9624EC7F9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693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0B156-E9C2-4089-BE8B-039826BBCF49}" type="datetime1">
              <a:rPr lang="en-IN" smtClean="0"/>
              <a:t>21-12-2024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B7573-0EEC-4F18-B4D8-B9624EC7F9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2646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AA8F2-CEBB-42F2-ABB5-DBEDC54A2724}" type="datetime1">
              <a:rPr lang="en-IN" smtClean="0"/>
              <a:t>21-12-2024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B7573-0EEC-4F18-B4D8-B9624EC7F9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3898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4DCA7-BC2C-498A-8892-C3DA341BAC80}" type="datetime1">
              <a:rPr lang="en-IN" smtClean="0"/>
              <a:t>21-12-2024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B7573-0EEC-4F18-B4D8-B9624EC7F9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4647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EF9A9-599A-4B35-AA32-0CE3A73C181A}" type="datetime1">
              <a:rPr lang="en-IN" smtClean="0"/>
              <a:t>21-12-2024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B7573-0EEC-4F18-B4D8-B9624EC7F9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4000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88FD7-AC07-442D-84DA-2C9F324FA9B7}" type="datetime1">
              <a:rPr lang="en-IN" smtClean="0"/>
              <a:t>21-12-2024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B7573-0EEC-4F18-B4D8-B9624EC7F9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4636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60739-263C-4AC0-908C-23A0496DBB8C}" type="datetime1">
              <a:rPr lang="en-IN" smtClean="0"/>
              <a:t>21-12-2024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B7573-0EEC-4F18-B4D8-B9624EC7F9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0462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007" y="222192"/>
            <a:ext cx="8785077" cy="63238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none"/>
        </p:style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006" y="1008404"/>
            <a:ext cx="8785077" cy="5195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006" y="6363177"/>
            <a:ext cx="11878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chemeClr val="tx1"/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6AF89DF0-7DAD-40C2-A6C2-6C23C0306B67}" type="datetime1">
              <a:rPr lang="en-IN" smtClean="0"/>
              <a:pPr/>
              <a:t>21-12-2024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8603" y="6364897"/>
            <a:ext cx="69050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chemeClr val="tx1"/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17606" y="6364896"/>
            <a:ext cx="538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/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ADFB7573-0EEC-4F18-B4D8-B9624EC7F9C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8954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Leelawadee" panose="020B0502040204020203" pitchFamily="34" charset="-34"/>
          <a:ea typeface="+mj-ea"/>
          <a:cs typeface="Leelawadee" panose="020B0502040204020203" pitchFamily="34" charset="-34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Book Antiqua" panose="0204060205030503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C00000"/>
          </a:solidFill>
          <a:latin typeface="Book Antiqua" panose="020406020503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ook Antiqua" panose="020406020503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C00000"/>
          </a:solidFill>
          <a:latin typeface="Book Antiqua" panose="020406020503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ook Antiqua" panose="020406020503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randomnerdtutorials.com/" TargetMode="External"/><Relationship Id="rId3" Type="http://schemas.openxmlformats.org/officeDocument/2006/relationships/hyperlink" Target="https://www.youtube.com/watch?v=c9bNmJvqJE4" TargetMode="External"/><Relationship Id="rId7" Type="http://schemas.openxmlformats.org/officeDocument/2006/relationships/hyperlink" Target="https://www.researchgate.net/publication/333914736_Automatic_Number_Plate_Recognition" TargetMode="External"/><Relationship Id="rId2" Type="http://schemas.openxmlformats.org/officeDocument/2006/relationships/hyperlink" Target="https://circuitdigest.com/projects/license-plate-recognition-using-esp32-ca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eeexplore.ieee.org/document/9506699" TargetMode="External"/><Relationship Id="rId5" Type="http://schemas.openxmlformats.org/officeDocument/2006/relationships/hyperlink" Target="https://ieeexplore.ieee.org/document/10141318" TargetMode="External"/><Relationship Id="rId4" Type="http://schemas.openxmlformats.org/officeDocument/2006/relationships/hyperlink" Target="https://github.com/Circuit-Digest/Smart-Parking-System-with-Number-Plate-Recognition-using-ESP32-CAM" TargetMode="External"/><Relationship Id="rId9" Type="http://schemas.openxmlformats.org/officeDocument/2006/relationships/hyperlink" Target="https://www.sciencedirect.com/science/article/abs/pii/S187705092030469X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3E162-9269-475D-82BD-7ED6F020D3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76" y="310896"/>
            <a:ext cx="8641080" cy="1655763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3200" dirty="0">
                <a:solidFill>
                  <a:srgbClr val="FF0000"/>
                </a:solidFill>
                <a:cs typeface="Leelawadee" panose="020B0502040204020203"/>
              </a:rPr>
              <a:t>Robotics Programming Workshop1 (CSE 3197)</a:t>
            </a:r>
            <a:br>
              <a:rPr lang="en-US" sz="3200" dirty="0">
                <a:solidFill>
                  <a:srgbClr val="FF0000"/>
                </a:solidFill>
                <a:cs typeface="Leelawadee" panose="020B0502040204020203"/>
              </a:rPr>
            </a:br>
            <a:r>
              <a:rPr lang="en-US" sz="2700" b="0" dirty="0">
                <a:cs typeface="Leelawadee" panose="020B0502040204020203"/>
              </a:rPr>
              <a:t>End-Term Project Presentation on</a:t>
            </a:r>
            <a:br>
              <a:rPr lang="en-US" dirty="0">
                <a:cs typeface="Leelawadee" panose="020B0502040204020203"/>
              </a:rPr>
            </a:br>
            <a:r>
              <a:rPr lang="en-US" sz="2200" dirty="0"/>
              <a:t>Cloud-Enabled Automatic Number Plate Recognition System with ESP32-CAM for Smart Surveillance Applications </a:t>
            </a:r>
            <a:endParaRPr lang="en-IN" sz="2200" dirty="0">
              <a:cs typeface="Leelawadee" panose="020B0502040204020203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9F460B-EF8D-4E52-A112-BCE867A59A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775899"/>
            <a:ext cx="3503576" cy="146867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Supervisor</a:t>
            </a:r>
          </a:p>
          <a:p>
            <a:r>
              <a:rPr lang="en-US" sz="2000" dirty="0">
                <a:solidFill>
                  <a:schemeClr val="tx1"/>
                </a:solidFill>
              </a:rPr>
              <a:t>Dr. Biswaranjan Swain</a:t>
            </a:r>
          </a:p>
          <a:p>
            <a:r>
              <a:rPr lang="en-US" sz="2000" dirty="0">
                <a:solidFill>
                  <a:schemeClr val="tx1"/>
                </a:solidFill>
              </a:rPr>
              <a:t>Dr. Shaktijeet Mohapatra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BF480FF-180A-4C81-A907-DD371FF4ACE9}"/>
              </a:ext>
            </a:extLst>
          </p:cNvPr>
          <p:cNvSpPr txBox="1">
            <a:spLocks/>
          </p:cNvSpPr>
          <p:nvPr/>
        </p:nvSpPr>
        <p:spPr>
          <a:xfrm>
            <a:off x="5554337" y="2367671"/>
            <a:ext cx="3154680" cy="2295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5">
                    <a:lumMod val="75000"/>
                  </a:schemeClr>
                </a:solidFill>
                <a:latin typeface="Book Antiqua" panose="020406020503050303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5">
                    <a:lumMod val="75000"/>
                  </a:schemeClr>
                </a:solidFill>
                <a:latin typeface="Book Antiqua" panose="02040602050305030304" pitchFamily="18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accent5">
                    <a:lumMod val="75000"/>
                  </a:schemeClr>
                </a:solidFill>
                <a:latin typeface="Book Antiqua" panose="02040602050305030304" pitchFamily="18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0000"/>
                </a:solidFill>
              </a:rPr>
              <a:t>Presented by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Mr. Ritesh Mohanty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Ms. Jyotismita Nath</a:t>
            </a:r>
          </a:p>
          <a:p>
            <a:r>
              <a:rPr lang="en-US" sz="2000" dirty="0">
                <a:solidFill>
                  <a:schemeClr val="tx1"/>
                </a:solidFill>
              </a:rPr>
              <a:t>Mr. Ankit Kumar</a:t>
            </a:r>
          </a:p>
          <a:p>
            <a:r>
              <a:rPr lang="en-US" sz="2000" dirty="0">
                <a:solidFill>
                  <a:schemeClr val="tx1"/>
                </a:solidFill>
              </a:rPr>
              <a:t>Mr. Satyajit Sahu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">
            <a:extLst>
              <a:ext uri="{FF2B5EF4-FFF2-40B4-BE49-F238E27FC236}">
                <a16:creationId xmlns:a16="http://schemas.microsoft.com/office/drawing/2014/main" id="{FDF4EF9C-1C59-4B21-AC6D-C604B3D05DC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57527" y="2586628"/>
            <a:ext cx="1847850" cy="1847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75B10EB-3668-4404-A943-B17C14B6DFE1}"/>
              </a:ext>
            </a:extLst>
          </p:cNvPr>
          <p:cNvSpPr txBox="1">
            <a:spLocks/>
          </p:cNvSpPr>
          <p:nvPr/>
        </p:nvSpPr>
        <p:spPr>
          <a:xfrm>
            <a:off x="265176" y="5175503"/>
            <a:ext cx="8409432" cy="1147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5">
                    <a:lumMod val="75000"/>
                  </a:schemeClr>
                </a:solidFill>
                <a:latin typeface="Book Antiqua" panose="02040602050305030304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5">
                    <a:lumMod val="75000"/>
                  </a:schemeClr>
                </a:solidFill>
                <a:latin typeface="Book Antiqua" panose="02040602050305030304" pitchFamily="18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accent5">
                    <a:lumMod val="75000"/>
                  </a:schemeClr>
                </a:solidFill>
                <a:latin typeface="Book Antiqua" panose="02040602050305030304" pitchFamily="18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6E70F7-CC93-4CD3-83E5-7FA138D63B4F}"/>
              </a:ext>
            </a:extLst>
          </p:cNvPr>
          <p:cNvSpPr txBox="1">
            <a:spLocks/>
          </p:cNvSpPr>
          <p:nvPr/>
        </p:nvSpPr>
        <p:spPr>
          <a:xfrm>
            <a:off x="265176" y="4782311"/>
            <a:ext cx="8641080" cy="1830863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2000" dirty="0">
                <a:cs typeface="Leelawadee" panose="020B0502040204020203"/>
              </a:rPr>
              <a:t>Department of Computer Science Engineering (IOT)</a:t>
            </a:r>
          </a:p>
          <a:p>
            <a:r>
              <a:rPr lang="en-US" sz="2400" b="1" dirty="0">
                <a:cs typeface="Leelawadee" panose="020B0502040204020203"/>
              </a:rPr>
              <a:t>Institute of Technical Education &amp; Research (FET)</a:t>
            </a:r>
          </a:p>
          <a:p>
            <a:endParaRPr lang="en-US" sz="2400" dirty="0">
              <a:cs typeface="Leelawadee" panose="020B0502040204020203"/>
            </a:endParaRPr>
          </a:p>
          <a:p>
            <a:r>
              <a:rPr lang="en-US" sz="2400" b="1" dirty="0">
                <a:cs typeface="Leelawadee" panose="020B0502040204020203"/>
              </a:rPr>
              <a:t>Siksha ‘O’ Anusandhan Deemed to be University, Bhubaneswar</a:t>
            </a:r>
          </a:p>
          <a:p>
            <a:r>
              <a:rPr lang="en-US" sz="1800" dirty="0">
                <a:cs typeface="Leelawadee" panose="020B0502040204020203"/>
              </a:rPr>
              <a:t>December, 2024</a:t>
            </a:r>
            <a:endParaRPr lang="en-IN" sz="1800" dirty="0">
              <a:cs typeface="Leelawadee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943692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69D5C-C87F-50E6-0B47-E473D9783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Code Segment</a:t>
            </a:r>
          </a:p>
        </p:txBody>
      </p:sp>
      <p:pic>
        <p:nvPicPr>
          <p:cNvPr id="8" name="Content Placeholder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E670242-FF2D-E606-0F6A-3F3760B34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970" y="953311"/>
            <a:ext cx="5914417" cy="525063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10F0E-662F-5338-2ACC-FBB8636BF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8749E-3FF3-41B2-B4DE-BB379C572509}" type="datetime1">
              <a:rPr lang="en-IN" smtClean="0"/>
              <a:t>21-12-2024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68BB4-7380-86D3-FE5B-715B51318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FEF91-C932-5CBB-F01C-867A07487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B7573-0EEC-4F18-B4D8-B9624EC7F9C7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3369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D8D02-606F-4315-BFF7-6E1F7B22D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Code Segment</a:t>
            </a:r>
          </a:p>
        </p:txBody>
      </p:sp>
      <p:pic>
        <p:nvPicPr>
          <p:cNvPr id="8" name="Content Placeholder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EC2D87F-FB65-6D6D-2609-42BF6A87C8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66" y="963039"/>
            <a:ext cx="7256834" cy="524091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CB225-AE2E-9232-DC2D-87C558119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8749E-3FF3-41B2-B4DE-BB379C572509}" type="datetime1">
              <a:rPr lang="en-IN" smtClean="0"/>
              <a:t>21-12-2024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D9B9C-FC78-36C4-3966-BD0974328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C5650-A33F-75E4-B7A7-A1300ADAE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B7573-0EEC-4F18-B4D8-B9624EC7F9C7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3222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BBA63-1ACB-B9F2-99F1-BCAD15EE4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Code Segment</a:t>
            </a:r>
          </a:p>
        </p:txBody>
      </p:sp>
      <p:pic>
        <p:nvPicPr>
          <p:cNvPr id="8" name="Content Placeholder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C322061-4DB3-108E-395E-FA81C272D2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33855"/>
            <a:ext cx="7149830" cy="527009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B6BAE-C2D9-DB3F-03F0-69C308F0A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8749E-3FF3-41B2-B4DE-BB379C572509}" type="datetime1">
              <a:rPr lang="en-IN" smtClean="0"/>
              <a:t>21-12-2024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6582D-2998-C663-23E8-4FB76D38C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003A6-1D10-BA30-5638-D7F6FC600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B7573-0EEC-4F18-B4D8-B9624EC7F9C7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4202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BDCC2-6D33-475E-B7AB-E070F315D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Design Scheme	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E589C-38FE-411E-B406-9B831DCAC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u="sng" dirty="0"/>
              <a:t>Hardware Required: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200" dirty="0"/>
              <a:t>ESP 32 Cam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200" dirty="0"/>
              <a:t>OLED display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200" dirty="0"/>
              <a:t>Push button                                             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200" dirty="0"/>
              <a:t>Breadboard                                                     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200" dirty="0"/>
              <a:t>Jumper wires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200" dirty="0"/>
              <a:t>Resistors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200" dirty="0"/>
              <a:t>5V Adapter</a:t>
            </a:r>
          </a:p>
          <a:p>
            <a:r>
              <a:rPr lang="en-IN" u="sng" dirty="0"/>
              <a:t>Programming Requirement: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200" u="sng" dirty="0"/>
              <a:t>Cloud Based API                                         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200" u="sng" dirty="0"/>
              <a:t>Machine Learning algorithms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200" u="sng" dirty="0" err="1"/>
              <a:t>WiFi</a:t>
            </a:r>
            <a:r>
              <a:rPr lang="en-IN" sz="2200" u="sng" dirty="0"/>
              <a:t> Protocol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200" u="sng" dirty="0"/>
              <a:t>HTTP protocol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F3C58-E326-42D4-919E-EF72FBD5D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6435B-86FB-4477-9359-4E079732371F}" type="datetime1">
              <a:rPr lang="en-IN" smtClean="0"/>
              <a:t>21-12-2024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C01EA-0A12-4058-8A64-690329E15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9D8E9-34BC-4BA8-9B48-41A92F1A1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B7573-0EEC-4F18-B4D8-B9624EC7F9C7}" type="slidenum">
              <a:rPr lang="en-IN" smtClean="0"/>
              <a:t>13</a:t>
            </a:fld>
            <a:endParaRPr lang="en-IN"/>
          </a:p>
        </p:txBody>
      </p:sp>
      <p:pic>
        <p:nvPicPr>
          <p:cNvPr id="10" name="Picture 9" descr="A black and gold electronic device&#10;&#10;Description automatically generated with medium confidence">
            <a:extLst>
              <a:ext uri="{FF2B5EF4-FFF2-40B4-BE49-F238E27FC236}">
                <a16:creationId xmlns:a16="http://schemas.microsoft.com/office/drawing/2014/main" id="{383226D2-9906-1BBF-5BB2-FA22EEA9E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596" y="1293778"/>
            <a:ext cx="2487008" cy="22179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BDA69E-8E17-FFA7-F484-1F0FEA1ED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597" y="3606325"/>
            <a:ext cx="2581010" cy="205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08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767AC-E93B-CDC9-E113-B501438C1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Design Scheme</a:t>
            </a:r>
            <a:endParaRPr lang="en-IN" dirty="0"/>
          </a:p>
        </p:txBody>
      </p:sp>
      <p:pic>
        <p:nvPicPr>
          <p:cNvPr id="8" name="Content Placeholder 7" descr="A circuit board with wires and a square object&#10;&#10;Description automatically generated">
            <a:extLst>
              <a:ext uri="{FF2B5EF4-FFF2-40B4-BE49-F238E27FC236}">
                <a16:creationId xmlns:a16="http://schemas.microsoft.com/office/drawing/2014/main" id="{AD0EB00A-F3A6-A36F-4C1C-81CA915BEF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873" y="979725"/>
            <a:ext cx="6143608" cy="487632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A8AAC-C3E9-57C2-02FE-95DB1230F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8749E-3FF3-41B2-B4DE-BB379C572509}" type="datetime1">
              <a:rPr lang="en-IN" smtClean="0"/>
              <a:t>21-12-2024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C48FF-FACC-C821-E956-661DBEFAB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1E85E-B977-01C1-211F-47B8A603D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B7573-0EEC-4F18-B4D8-B9624EC7F9C7}" type="slidenum">
              <a:rPr lang="en-IN" smtClean="0"/>
              <a:t>14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CFBE9-4EBA-0C84-077D-EEA67C74DF8B}"/>
              </a:ext>
            </a:extLst>
          </p:cNvPr>
          <p:cNvSpPr txBox="1"/>
          <p:nvPr/>
        </p:nvSpPr>
        <p:spPr>
          <a:xfrm>
            <a:off x="4693075" y="2596079"/>
            <a:ext cx="765893" cy="21544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ESP-32 CAM</a:t>
            </a:r>
            <a:endParaRPr lang="en-IN" sz="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A6121B-03FF-9DFA-6081-F08086FE448F}"/>
              </a:ext>
            </a:extLst>
          </p:cNvPr>
          <p:cNvSpPr txBox="1"/>
          <p:nvPr/>
        </p:nvSpPr>
        <p:spPr>
          <a:xfrm>
            <a:off x="6501384" y="5233792"/>
            <a:ext cx="1149674" cy="26161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100" dirty="0"/>
              <a:t>5V Power Supply</a:t>
            </a:r>
            <a:endParaRPr lang="en-IN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EDC4C1-A3B6-AEF9-E631-0CA6AD5BA6FB}"/>
              </a:ext>
            </a:extLst>
          </p:cNvPr>
          <p:cNvSpPr txBox="1"/>
          <p:nvPr/>
        </p:nvSpPr>
        <p:spPr>
          <a:xfrm>
            <a:off x="4334256" y="5364597"/>
            <a:ext cx="934871" cy="26161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100" dirty="0"/>
              <a:t>OLED Display</a:t>
            </a:r>
            <a:endParaRPr lang="en-IN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E72A9E-8EFD-877F-ABD7-F6B4B2A3DFBC}"/>
              </a:ext>
            </a:extLst>
          </p:cNvPr>
          <p:cNvSpPr txBox="1"/>
          <p:nvPr/>
        </p:nvSpPr>
        <p:spPr>
          <a:xfrm>
            <a:off x="3172969" y="5233792"/>
            <a:ext cx="841247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900" dirty="0"/>
              <a:t>Push Button </a:t>
            </a:r>
          </a:p>
          <a:p>
            <a:r>
              <a:rPr lang="en-US" sz="900" dirty="0"/>
              <a:t>Switch</a:t>
            </a:r>
            <a:endParaRPr lang="en-IN" sz="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9E292D-B07F-7B9C-F1FA-12A5AEAC3274}"/>
              </a:ext>
            </a:extLst>
          </p:cNvPr>
          <p:cNvSpPr txBox="1"/>
          <p:nvPr/>
        </p:nvSpPr>
        <p:spPr>
          <a:xfrm>
            <a:off x="3426644" y="5751620"/>
            <a:ext cx="162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Circuit Diagram</a:t>
            </a:r>
            <a:endParaRPr lang="en-I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2182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CE155-F441-4474-B05F-FF82F7279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Testing (Breadboard Implementation)	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0F76B-003D-4533-8B5B-E7D4FBC77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600" b="1" dirty="0"/>
              <a:t>1. OLED Display Testing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200" b="1" dirty="0"/>
              <a:t>Connection Check</a:t>
            </a:r>
            <a:r>
              <a:rPr lang="en-US" sz="2200" dirty="0"/>
              <a:t>: Verify proper wiring of SDA, SCL, VCC, and GND to the ESP32-CAM.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200" b="1" dirty="0"/>
              <a:t>I2C Communication</a:t>
            </a:r>
            <a:r>
              <a:rPr lang="en-US" sz="2200" dirty="0"/>
              <a:t>: Test I2C address using a scanner sketch in Arduino IDE.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200" b="1" dirty="0"/>
              <a:t>Display Output</a:t>
            </a:r>
            <a:r>
              <a:rPr lang="en-US" sz="2200" dirty="0"/>
              <a:t>: Run sample code to confirm text or graphic rendering.</a:t>
            </a:r>
          </a:p>
          <a:p>
            <a:pPr algn="just"/>
            <a:r>
              <a:rPr lang="en-US" sz="2600" b="1" dirty="0"/>
              <a:t>2. Camera (ESP32-CAM) Testing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200" b="1" dirty="0"/>
              <a:t>Power Supply</a:t>
            </a:r>
            <a:r>
              <a:rPr lang="en-US" sz="2200" dirty="0"/>
              <a:t>: Ensure 5V input for stable operation.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200" b="1" dirty="0"/>
              <a:t>Wi-Fi Connectivity</a:t>
            </a:r>
            <a:r>
              <a:rPr lang="en-US" sz="2200" dirty="0"/>
              <a:t>: Test connection to local network for streaming.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200" b="1" dirty="0"/>
              <a:t>Camera Functionality</a:t>
            </a:r>
            <a:r>
              <a:rPr lang="en-US" sz="2200" dirty="0"/>
              <a:t>: Use test sketches to capture and stream images.</a:t>
            </a: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80A99-3F23-4C1E-98CF-16F6360CF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59030-E9C7-4BF7-BDDE-D8A9DA1DC43E}" type="datetime1">
              <a:rPr lang="en-IN" smtClean="0"/>
              <a:t>21-12-2024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B9871-308C-4EED-9045-38B80AE9A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BEBC1-730B-46C9-B7B9-A8EE8DF71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B7573-0EEC-4F18-B4D8-B9624EC7F9C7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7763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02202-D1FB-0EE7-33AB-81F837AC9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Testing (Breadboard Implementation)	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88B2D-E676-2219-56EF-15B83CB7B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600" b="1" dirty="0"/>
              <a:t>Power Supply Testing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1" dirty="0"/>
              <a:t>Voltage Regulation</a:t>
            </a:r>
            <a:r>
              <a:rPr lang="en-US" sz="2400" dirty="0"/>
              <a:t>: Verify consistent 5V output using a multimeter.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1" dirty="0"/>
              <a:t>Load Testing</a:t>
            </a:r>
            <a:r>
              <a:rPr lang="en-US" sz="2400" dirty="0"/>
              <a:t>: Check the system under load to ensure adequate power delivery.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1" dirty="0"/>
              <a:t>Stability</a:t>
            </a:r>
            <a:r>
              <a:rPr lang="en-US" sz="2400" dirty="0"/>
              <a:t>: Monitor for fluctuations during operation.</a:t>
            </a:r>
          </a:p>
          <a:p>
            <a:pPr algn="just"/>
            <a:r>
              <a:rPr lang="en-US" sz="2600" b="1" dirty="0"/>
              <a:t>4. System Integration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1" dirty="0"/>
              <a:t>Combined Functionality</a:t>
            </a:r>
            <a:r>
              <a:rPr lang="en-US" sz="2400" dirty="0"/>
              <a:t>: Ensure OLED and camera work simultaneously.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1" dirty="0"/>
              <a:t>Code Debugging</a:t>
            </a:r>
            <a:r>
              <a:rPr lang="en-US" sz="2400" dirty="0"/>
              <a:t>: Test and refine the program for smooth operation.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1" dirty="0"/>
              <a:t>Heat Management</a:t>
            </a:r>
            <a:r>
              <a:rPr lang="en-US" sz="2400" dirty="0"/>
              <a:t>: Check for overheating of components.</a:t>
            </a: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9AA13-D697-3C60-9EE8-5E3F0C66A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8749E-3FF3-41B2-B4DE-BB379C572509}" type="datetime1">
              <a:rPr lang="en-IN" smtClean="0"/>
              <a:t>21-12-2024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C85EE-6840-16C0-9129-3637ABBA6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37B26-41C8-3049-80D0-74B9BBB84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B7573-0EEC-4F18-B4D8-B9624EC7F9C7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2422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02202-D1FB-0EE7-33AB-81F837AC9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06" y="81245"/>
            <a:ext cx="8785077" cy="63238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Troubleshooting	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88B2D-E676-2219-56EF-15B83CB7B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06" y="854580"/>
            <a:ext cx="8785077" cy="5349668"/>
          </a:xfrm>
        </p:spPr>
        <p:txBody>
          <a:bodyPr>
            <a:normAutofit fontScale="85000" lnSpcReduction="2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1" dirty="0"/>
              <a:t>Power Supply Issue</a:t>
            </a:r>
            <a:r>
              <a:rPr lang="en-US" dirty="0"/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Problem:</a:t>
            </a:r>
            <a:r>
              <a:rPr lang="en-US" dirty="0">
                <a:solidFill>
                  <a:schemeClr val="tx1"/>
                </a:solidFill>
              </a:rPr>
              <a:t> The ESP32-CAM does not have a dedicated power supply port.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Solution:</a:t>
            </a:r>
            <a:r>
              <a:rPr lang="en-US" dirty="0">
                <a:solidFill>
                  <a:schemeClr val="tx1"/>
                </a:solidFill>
              </a:rPr>
              <a:t> Used a 5V adapter connected to a female barrel jack. The barrel jack’s ends were connected to the GND and 5V pins of the ESP32-CAM to ensure stable power delivery.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b="1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/>
              <a:t>Code Upload Issue</a:t>
            </a:r>
            <a:r>
              <a:rPr lang="en-US" dirty="0"/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Problem:</a:t>
            </a:r>
            <a:r>
              <a:rPr lang="en-US" dirty="0">
                <a:solidFill>
                  <a:schemeClr val="tx1"/>
                </a:solidFill>
              </a:rPr>
              <a:t> The code could not be uploaded to the ESP32-CAM after the initial attempt.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Solution:</a:t>
            </a:r>
            <a:r>
              <a:rPr lang="en-US" dirty="0">
                <a:solidFill>
                  <a:schemeClr val="tx1"/>
                </a:solidFill>
              </a:rPr>
              <a:t> After multiple attempts, the issue was resolved by pressing the reset button on the bottom side of the ESP32-CAM twice during the upload process. This reset the board and allowed the code to upload successfully.</a:t>
            </a:r>
          </a:p>
          <a:p>
            <a:pPr marL="457200" lvl="1" indent="0" algn="just">
              <a:buNone/>
            </a:pPr>
            <a:endParaRPr lang="en-US" dirty="0">
              <a:solidFill>
                <a:schemeClr val="tx1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/>
              <a:t>Troubleshooting helped in identifying and resolving common hardware and software challenges encountered during project development.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/>
              <a:t>Emphasized the importance of precise power connections and timing during code uploads.</a:t>
            </a: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9AA13-D697-3C60-9EE8-5E3F0C66A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8749E-3FF3-41B2-B4DE-BB379C572509}" type="datetime1">
              <a:rPr lang="en-IN" smtClean="0"/>
              <a:t>21-12-2024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C85EE-6840-16C0-9129-3637ABBA6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37B26-41C8-3049-80D0-74B9BBB84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B7573-0EEC-4F18-B4D8-B9624EC7F9C7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5845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97E52-2711-473A-AC53-236FCF425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Results, Analysis and Evaluation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D8265-FD7E-4E76-B775-AFBB4B1AA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8749E-3FF3-41B2-B4DE-BB379C572509}" type="datetime1">
              <a:rPr lang="en-IN" smtClean="0"/>
              <a:t>21-12-2024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D9DCC-021B-4D7E-9435-713CD5577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5362E-35ED-487C-AD91-5EC2CA1E8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B7573-0EEC-4F18-B4D8-B9624EC7F9C7}" type="slidenum">
              <a:rPr lang="en-IN" smtClean="0"/>
              <a:t>18</a:t>
            </a:fld>
            <a:endParaRPr lang="en-IN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E826A7-0D47-D0F3-249D-CD0E51DD7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0" name="Content Placeholder 9" descr="A white board with wires and wires&#10;&#10;Description automatically generated">
            <a:extLst>
              <a:ext uri="{FF2B5EF4-FFF2-40B4-BE49-F238E27FC236}">
                <a16:creationId xmlns:a16="http://schemas.microsoft.com/office/drawing/2014/main" id="{3EC29B56-14EC-E9FB-7C2F-E143EE998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3" t="35627" r="28779" b="23344"/>
          <a:stretch/>
        </p:blipFill>
        <p:spPr>
          <a:xfrm rot="5400000">
            <a:off x="3052207" y="3280337"/>
            <a:ext cx="2381217" cy="33284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A8A51D-8AA0-982E-8D8E-57A9627AC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17" y="972853"/>
            <a:ext cx="3657599" cy="27431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EDF339-FB4C-5B84-80DE-90170FDFD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908" y="972853"/>
            <a:ext cx="2678786" cy="357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33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97E52-2711-473A-AC53-236FCF425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Results, Analysis and Evaluation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E0364-D997-4774-8864-465D8286E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Results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D8265-FD7E-4E76-B775-AFBB4B1AA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8749E-3FF3-41B2-B4DE-BB379C572509}" type="datetime1">
              <a:rPr lang="en-IN" smtClean="0"/>
              <a:t>21-12-2024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D9DCC-021B-4D7E-9435-713CD5577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5362E-35ED-487C-AD91-5EC2CA1E8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B7573-0EEC-4F18-B4D8-B9624EC7F9C7}" type="slidenum">
              <a:rPr lang="en-IN" smtClean="0"/>
              <a:t>19</a:t>
            </a:fld>
            <a:endParaRPr lang="en-IN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21989A4-4C36-66D2-68E2-C15DB331B1D9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88007" y="1486883"/>
            <a:ext cx="8785076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Successful Implementation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ESP32-CAM module successfully captured images of vehicle number plates.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system processed the images locally and uploaded the data to a cloud platform efficiently.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OLED display provided real-time feedback on the system's status and operations.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Performance Metrics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Image Capture and Processing: Average time was 5 seconds.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 Upload: Data upload completed in less than 2 seconds.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Recognition Accuracy: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Achieved high accuracy under optimal lighting conditions.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Scalability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cloud-enabled system demonstrated high scalability, handling multiple data streams simultaneously without significant performance degradation.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249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FC446-FC6F-4323-8E5E-54D5298BC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41B09-66EE-494B-AB83-084049831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	</a:t>
            </a:r>
          </a:p>
          <a:p>
            <a:r>
              <a:rPr lang="en-US" dirty="0"/>
              <a:t>Literature Survey</a:t>
            </a:r>
          </a:p>
          <a:p>
            <a:r>
              <a:rPr lang="en-US" dirty="0"/>
              <a:t>Code Segment	</a:t>
            </a:r>
          </a:p>
          <a:p>
            <a:r>
              <a:rPr lang="en-US" dirty="0"/>
              <a:t>Design Scheme	</a:t>
            </a:r>
          </a:p>
          <a:p>
            <a:r>
              <a:rPr lang="en-US" dirty="0"/>
              <a:t>Testing</a:t>
            </a:r>
          </a:p>
          <a:p>
            <a:r>
              <a:rPr lang="en-US" dirty="0"/>
              <a:t>Troubleshooting</a:t>
            </a:r>
          </a:p>
          <a:p>
            <a:r>
              <a:rPr lang="en-US" dirty="0"/>
              <a:t>Result, Analysis And Evaluation	</a:t>
            </a:r>
          </a:p>
          <a:p>
            <a:r>
              <a:rPr lang="en-US" dirty="0"/>
              <a:t>Socio-economic Issues Associated With The Project</a:t>
            </a:r>
          </a:p>
          <a:p>
            <a:r>
              <a:rPr lang="en-US" dirty="0"/>
              <a:t>Engineering Tools And Standards	</a:t>
            </a:r>
          </a:p>
          <a:p>
            <a:r>
              <a:rPr lang="en-US" dirty="0"/>
              <a:t>Conclusion</a:t>
            </a: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05AB0-97FA-46C0-9103-759A544B4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AA84-F85C-4617-A1EC-E732260831FD}" type="datetime1">
              <a:rPr lang="en-IN" smtClean="0"/>
              <a:t>21-12-2024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E03A6-7930-4EB8-BE49-CB366A3EA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FEBD3-61BF-443F-9481-BE1580B7C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B7573-0EEC-4F18-B4D8-B9624EC7F9C7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921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97E52-2711-473A-AC53-236FCF425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Results, Analysis and Evaluation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D8265-FD7E-4E76-B775-AFBB4B1AA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8749E-3FF3-41B2-B4DE-BB379C572509}" type="datetime1">
              <a:rPr lang="en-IN" smtClean="0"/>
              <a:t>21-12-2024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D9DCC-021B-4D7E-9435-713CD5577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5362E-35ED-487C-AD91-5EC2CA1E8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B7573-0EEC-4F18-B4D8-B9624EC7F9C7}" type="slidenum">
              <a:rPr lang="en-IN" smtClean="0"/>
              <a:t>20</a:t>
            </a:fld>
            <a:endParaRPr lang="en-IN"/>
          </a:p>
        </p:txBody>
      </p:sp>
      <p:pic>
        <p:nvPicPr>
          <p:cNvPr id="14" name="Content Placeholder 13" descr="A circuit board with wires and a square screen&#10;&#10;Description automatically generated">
            <a:extLst>
              <a:ext uri="{FF2B5EF4-FFF2-40B4-BE49-F238E27FC236}">
                <a16:creationId xmlns:a16="http://schemas.microsoft.com/office/drawing/2014/main" id="{EB7D5846-D9C0-6590-4F17-0359E4BACB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98" y="1106424"/>
            <a:ext cx="3757194" cy="2619502"/>
          </a:xfrm>
        </p:spPr>
      </p:pic>
      <p:pic>
        <p:nvPicPr>
          <p:cNvPr id="16" name="Picture 15" descr="A person holding a paper with a number on it&#10;&#10;Description automatically generated">
            <a:extLst>
              <a:ext uri="{FF2B5EF4-FFF2-40B4-BE49-F238E27FC236}">
                <a16:creationId xmlns:a16="http://schemas.microsoft.com/office/drawing/2014/main" id="{FF8CE7D3-4D8E-127A-71D0-DF8FF85B2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659884"/>
            <a:ext cx="4197193" cy="32151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B9A5F34-E50B-74F2-B4A3-B31655F2166C}"/>
              </a:ext>
            </a:extLst>
          </p:cNvPr>
          <p:cNvSpPr txBox="1"/>
          <p:nvPr/>
        </p:nvSpPr>
        <p:spPr>
          <a:xfrm>
            <a:off x="674279" y="3725926"/>
            <a:ext cx="3105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Number plate data on OLED screen</a:t>
            </a:r>
            <a:endParaRPr lang="en-IN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34CAED-4D95-CEB0-B9EF-0FC87338313F}"/>
              </a:ext>
            </a:extLst>
          </p:cNvPr>
          <p:cNvSpPr txBox="1"/>
          <p:nvPr/>
        </p:nvSpPr>
        <p:spPr>
          <a:xfrm>
            <a:off x="5074920" y="5875004"/>
            <a:ext cx="345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plate data on cloud server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5090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97E52-2711-473A-AC53-236FCF425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Results, Analysis and Evaluation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D8265-FD7E-4E76-B775-AFBB4B1AA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8749E-3FF3-41B2-B4DE-BB379C572509}" type="datetime1">
              <a:rPr lang="en-IN" smtClean="0"/>
              <a:t>21-12-2024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D9DCC-021B-4D7E-9435-713CD5577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5362E-35ED-487C-AD91-5EC2CA1E8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B7573-0EEC-4F18-B4D8-B9624EC7F9C7}" type="slidenum">
              <a:rPr lang="en-IN" smtClean="0"/>
              <a:t>21</a:t>
            </a:fld>
            <a:endParaRPr lang="en-IN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4E2609DD-A444-2254-1EB6-8890494B563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14058" y="930923"/>
            <a:ext cx="8515884" cy="550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Analysis: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System Reliability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Power Supply Stability: Consistent performance with a regulated 5V power supply, demonstrating robustness in various testing scenarios.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Wi-Fi Connectivity: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Maintained stable connections to the local network, ensuring reliable data transmission to the cloud.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Environmental Adaptability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Best performance under good lighting conditions with a slight decrease in recognition accuracy under low-light or variable lighting conditions.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just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Character Recognition Issues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system occasionally confuses the letter 'Q' and 'O' with the number '0', which affects the accuracy of plate recognition</a:t>
            </a:r>
            <a:r>
              <a:rPr lang="en-US" sz="1600" dirty="0"/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Feedback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Users reported satisfaction with real-time monitoring capabilities and system ease of use.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Feedback highlighted the need for improved accuracy in low-light conditions and better handling of diverse license plate designs.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868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97E52-2711-473A-AC53-236FCF425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Results, Analysis and Evaluation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D8265-FD7E-4E76-B775-AFBB4B1AA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8749E-3FF3-41B2-B4DE-BB379C572509}" type="datetime1">
              <a:rPr lang="en-IN" smtClean="0"/>
              <a:t>21-12-2024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D9DCC-021B-4D7E-9435-713CD5577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5362E-35ED-487C-AD91-5EC2CA1E8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B7573-0EEC-4F18-B4D8-B9624EC7F9C7}" type="slidenum">
              <a:rPr lang="en-IN" smtClean="0"/>
              <a:t>22</a:t>
            </a:fld>
            <a:endParaRPr lang="en-IN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5F803B0-929A-38E5-FA82-6D83E981AB1A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6274" y="1005761"/>
            <a:ext cx="9068542" cy="5539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Evaluation: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Strengths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Cost-Effective: Use of the ESP32-CAM module and cloud computing significantly reduced overall costs compared to traditional ANPR systems.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Scalability and Flexibility: Cloud-based architecture allowed for easy scalability and remote access, suitable for various applications.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Ease of Deployment: Modular design facilitated straightforward deployment in different environments, from urban to rural areas.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Weaknesses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Lighting Sensitivity: Performance was notably affected by lighting conditions, necessitating further enhancements in image processing algorithms.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Character Recognition Issues: Confusion between characters such as 'Q', 'O', and '0' impacted the accuracy of the system.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Dependency on Stable Internet: Reliable internet connectivity was crucial for real-time data upload and monitoring, which could be a limitation in areas with poor network coverage.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59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97E52-2711-473A-AC53-236FCF425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Results, Analysis and Evaluation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D8265-FD7E-4E76-B775-AFBB4B1AA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8749E-3FF3-41B2-B4DE-BB379C572509}" type="datetime1">
              <a:rPr lang="en-IN" smtClean="0"/>
              <a:t>21-12-2024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D9DCC-021B-4D7E-9435-713CD5577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5362E-35ED-487C-AD91-5EC2CA1E8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B7573-0EEC-4F18-B4D8-B9624EC7F9C7}" type="slidenum">
              <a:rPr lang="en-IN" smtClean="0"/>
              <a:t>23</a:t>
            </a:fld>
            <a:endParaRPr lang="en-IN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9A603D7-4D6A-D48B-3ACC-25E95B750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9470"/>
            <a:ext cx="8785077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Opportunities for Improvement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Algorithm Enhancements: Improving image processing algorithms to better handle low-light conditions and address character recognition issues can enhance overall accuracy.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Integration with AI: Incorporating AI for predictive analytics and advanced image recognition could further improve system performance and expand its capabilities.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Enhanced Security Measures: Implementing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stronger data encryption and security protocols to safeguard against cyber threats and data breaches.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Future Work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 Integration: Future iterations of the system could leverage AI to predict traffic patterns and enhance real-time decision-making.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Expanded Dataset: Training the system with a more extensive and diverse dataset to improve recognition accuracy across various conditions and regions.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Interface Improvements: Developing a more intuitive user interface for easier interaction and control of the system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366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D0B97-1C21-4A32-861A-6E70F0245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700" dirty="0"/>
              <a:t>Socio-economic Issues Associated With The Project</a:t>
            </a:r>
            <a:endParaRPr lang="en-IN" sz="2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5A598-C2E5-42E0-9AF6-437597021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b="1" u="sng" dirty="0"/>
              <a:t>Socio-Economic Issues</a:t>
            </a:r>
          </a:p>
          <a:p>
            <a:pPr algn="just"/>
            <a:r>
              <a:rPr lang="en-US" b="1" dirty="0"/>
              <a:t>1. Privacy Concerns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/>
              <a:t>Data collection may infringe on personal privacy.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/>
              <a:t>Risk of data breaches and misuse.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/>
              <a:t>Lack of transparency about surveillance.</a:t>
            </a:r>
          </a:p>
          <a:p>
            <a:pPr algn="just"/>
            <a:r>
              <a:rPr lang="en-US" b="1" dirty="0"/>
              <a:t>2. Legal and Ethical Challenges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/>
              <a:t>Compliance with data protection regulations (e.g., GDPR).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/>
              <a:t>Ethical concerns regarding public consent.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/>
              <a:t>Bias in recognition algorithms</a:t>
            </a:r>
            <a:r>
              <a:rPr lang="en-US" sz="2800" dirty="0"/>
              <a:t>.</a:t>
            </a:r>
          </a:p>
          <a:p>
            <a:pPr algn="just"/>
            <a:r>
              <a:rPr lang="en-US" b="1" dirty="0"/>
              <a:t>3. Economic Barriers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/>
              <a:t>High costs for cloud infrastructure and maintenance.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/>
              <a:t>Job displacement due to automation.</a:t>
            </a: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BF931-02A5-4CBE-AD81-CB78193BF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F6EB-ED59-4773-A66C-8FC357B65427}" type="datetime1">
              <a:rPr lang="en-IN" smtClean="0"/>
              <a:t>21-12-2024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8734C-4869-47BA-B5BF-7D7E0EBB1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3F4DB-60A8-4AC8-809B-BC1EF8ADE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B7573-0EEC-4F18-B4D8-B9624EC7F9C7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3421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24A6D-FFF2-226F-1741-B0C30608A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Socio-economic Issues Associated With The Project</a:t>
            </a:r>
            <a:endParaRPr lang="en-IN" sz="2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FCC3C-9553-1651-1014-259A97ACF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b="1" dirty="0"/>
              <a:t>4. Social Resistance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/>
              <a:t>Public distrust in surveillance systems.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/>
              <a:t>Cultural resistance in certain regions</a:t>
            </a:r>
            <a:r>
              <a:rPr lang="en-US" dirty="0"/>
              <a:t>.</a:t>
            </a:r>
          </a:p>
          <a:p>
            <a:pPr algn="just"/>
            <a:r>
              <a:rPr lang="en-US" b="1" dirty="0"/>
              <a:t>5. Security Risks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/>
              <a:t>Vulnerability to cyberattacks and data theft.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/>
              <a:t>Dependence on stable internet connectivity</a:t>
            </a:r>
            <a:r>
              <a:rPr lang="en-US" dirty="0"/>
              <a:t>.</a:t>
            </a:r>
          </a:p>
          <a:p>
            <a:pPr algn="just"/>
            <a:r>
              <a:rPr lang="en-US" b="1" dirty="0"/>
              <a:t>6. Inequality and Accessibility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/>
              <a:t>Benefits concentrated in urban areas.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/>
              <a:t>Rural or underprivileged regions may lack access.</a:t>
            </a:r>
          </a:p>
          <a:p>
            <a:pPr algn="just"/>
            <a:r>
              <a:rPr lang="en-US" b="1" dirty="0"/>
              <a:t>7. Environmental Impact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/>
              <a:t>High energy consumption from cloud servers.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/>
              <a:t>Increased e-waste from frequent hardware upgrades</a:t>
            </a:r>
            <a:r>
              <a:rPr lang="en-US" dirty="0"/>
              <a:t>.</a:t>
            </a: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05D25-92B0-D034-12F7-3CDC50E01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8749E-3FF3-41B2-B4DE-BB379C572509}" type="datetime1">
              <a:rPr lang="en-IN" smtClean="0"/>
              <a:t>21-12-2024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A34B2-A028-AF83-5862-5F6BB01D7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7DC9D-E8F9-6ED2-62A6-ACC7C008C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B7573-0EEC-4F18-B4D8-B9624EC7F9C7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19781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0A0E0-DFCB-4951-95D6-C4681F73E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Engineering Tools And Standards	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7E2DF-CB24-4819-AAB2-4E04F8FBD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Networking Standards: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IEEE 802.11 (Wi-Fi) for wireless communication.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Data Security Standards: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GDPR compliance for handling sensitive user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AES encryption for secure data transmission to the cloud.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Communication Protocols: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I2C for interfacing OLED display.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HTTP/HTTPS for cloud-based communication.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Electronic Standards: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Power supply adhering to IEC standards for safety.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Image Processing Standards: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Use of robust edge-detection and OCR algorithms for ANPR accuracy.</a:t>
            </a:r>
          </a:p>
          <a:p>
            <a:pPr marL="0" indent="0">
              <a:buNone/>
            </a:pPr>
            <a:r>
              <a:rPr lang="en-IN" b="1" dirty="0"/>
              <a:t>Testing and Validation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600" dirty="0"/>
              <a:t>Debugging tools like serial monitor for troubleshooting.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600" dirty="0"/>
              <a:t>Multimeter  for verifying electrical connections.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600" dirty="0"/>
              <a:t>Functional testing for real-time system performance.</a:t>
            </a: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D727B-5938-450A-A78C-634022352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31420-AA15-49AF-B1FE-F9C592D22DE5}" type="datetime1">
              <a:rPr lang="en-IN" smtClean="0"/>
              <a:t>21-12-2024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AF236-F248-4E41-B7F4-EFBE4CB33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1C90D-70D5-4FC6-B602-E1E97B5B1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B7573-0EEC-4F18-B4D8-B9624EC7F9C7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6427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D7175-3415-4E7F-85D7-CED09DAE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4F3A7-14D4-49AB-B9FF-0BF0C2A33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065FE-0069-489B-9A0E-0CE9C1C17171}" type="datetime1">
              <a:rPr lang="en-IN" smtClean="0"/>
              <a:t>21-12-2024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47729-0F20-4BDD-9C52-A26931536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E2914-A851-45FE-90A4-5945D3F62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B7573-0EEC-4F18-B4D8-B9624EC7F9C7}" type="slidenum">
              <a:rPr lang="en-IN" smtClean="0"/>
              <a:t>27</a:t>
            </a:fld>
            <a:endParaRPr lang="en-IN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D971EEF-974A-C60F-CC93-08B0D29EC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IN" sz="22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5A84FAB-A381-2701-743A-454E923AD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20" y="560790"/>
            <a:ext cx="9070848" cy="6187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0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Innovative Solution: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0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</a:t>
            </a:r>
            <a:r>
              <a:rPr lang="en-IN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 integrating IoT, image processing, and cloud computing to enhance modern surveillance technologies.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000" b="1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Key Features: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0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</a:t>
            </a:r>
            <a:r>
              <a:rPr lang="en-IN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eal-time vehicle monitoring and data processing capabilities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0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</a:t>
            </a:r>
            <a:r>
              <a:rPr lang="en-IN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ighly cost-effective by utilizing the ESP32-CAM module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0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</a:t>
            </a:r>
            <a:r>
              <a:rPr lang="en-IN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calable design makes it adaptable to both urban and rural scenarios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0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Challenges Addressed: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0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</a:t>
            </a:r>
            <a:r>
              <a:rPr lang="en-IN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utomating license plate recognition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0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</a:t>
            </a:r>
            <a:r>
              <a:rPr lang="en-IN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nsuring compliance with privacy and security standards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000" b="1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Future Scope:</a:t>
            </a:r>
            <a:endParaRPr lang="en-IN" sz="2000" b="1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</a:t>
            </a:r>
            <a:r>
              <a:rPr lang="en-IN" sz="2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pportunities for growth and will further improve accuracy and reliability.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567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67E6-1091-41E6-A048-3D4EF30E0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54A40-6917-4545-815D-83E5B8F5F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2862B-87A5-4073-B616-5F0F829D58CA}" type="datetime1">
              <a:rPr lang="en-IN" smtClean="0"/>
              <a:t>21-12-2024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FF8C9-4F87-474E-8537-DC116C4A1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07148-A110-4012-A661-80C04D728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B7573-0EEC-4F18-B4D8-B9624EC7F9C7}" type="slidenum">
              <a:rPr lang="en-IN" smtClean="0"/>
              <a:t>28</a:t>
            </a:fld>
            <a:endParaRPr lang="en-IN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2036CDA-06AB-79E7-C87F-B125CB48EEF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88006" y="948523"/>
            <a:ext cx="9031640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License Plate Recognition Using ESP32-CAM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https://circuitdigest.com/projects/license-plate-recognition-using-esp32-cam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YouTube Tutorial on ESP32-CAM for ANPR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https://www.youtube.com/watch?v=c9bNmJvqJE4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Smart Parking System Using ESP32-CAM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https://github.com/Circuit-Digest/Smart-Parking-System-with-Number-Plate-Recognition-using-ESP32-CAM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Review Paper on ANPR Using Machine Learning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5"/>
              </a:rPr>
              <a:t>https://ieeexplore.ieee.org/document/10141318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Mobile Registration Number Plate Recognition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6"/>
              </a:rPr>
              <a:t>https://ieeexplore.ieee.org/document/9506699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Automated License Plate Recognition in Resource-Constrained Environments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https://www.mdpi.com/2410-387X/6/1/33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Using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OpenALPR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ESP32-CAM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https://randomnerdtutorials.com/car-plate-recognition-system-raspberry-pi/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Automatic Number Plate Recognition Systems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7"/>
              </a:rPr>
              <a:t>https://www.researchgate.net/publication/333914736_Automatic_Number_Plate_Recognition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ANPR with ESP32-CAM and Node-RED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8"/>
              </a:rPr>
              <a:t>https://randomnerdtutorials.com/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Image Processing Techniques for ANPR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9"/>
              </a:rPr>
              <a:t>https://www.sciencedirect.com/science/article/abs/pii/S187705092030469X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798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F10A4-639D-4F22-9C5D-BDE292E17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Any Questions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B088B-0B5C-41DF-A0DC-D07E0F442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09D73-6C67-49EE-ACA2-D71846FB9B23}" type="datetime1">
              <a:rPr lang="en-IN" smtClean="0"/>
              <a:t>21-12-2024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C3D76-6985-425F-8101-B931A0AB3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29264-98AF-4446-AC64-007FC86D5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B7573-0EEC-4F18-B4D8-B9624EC7F9C7}" type="slidenum">
              <a:rPr lang="en-IN" smtClean="0"/>
              <a:t>29</a:t>
            </a:fld>
            <a:endParaRPr lang="en-IN"/>
          </a:p>
        </p:txBody>
      </p:sp>
      <p:pic>
        <p:nvPicPr>
          <p:cNvPr id="12" name="Content Placeholder 11" descr="A group of white speech bubbles with question marks on them&#10;&#10;Description automatically generated">
            <a:extLst>
              <a:ext uri="{FF2B5EF4-FFF2-40B4-BE49-F238E27FC236}">
                <a16:creationId xmlns:a16="http://schemas.microsoft.com/office/drawing/2014/main" id="{4C466359-EF94-A63D-BF75-F040CDD84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06" y="1070043"/>
            <a:ext cx="8767987" cy="5145931"/>
          </a:xfrm>
        </p:spPr>
      </p:pic>
    </p:spTree>
    <p:extLst>
      <p:ext uri="{BB962C8B-B14F-4D97-AF65-F5344CB8AC3E}">
        <p14:creationId xmlns:p14="http://schemas.microsoft.com/office/powerpoint/2010/main" val="941814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BF116-97EB-49F9-868F-4FF8C27C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	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9FD1C-EC1F-4F98-87A9-6C64F1FEC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sz="2200" dirty="0"/>
              <a:t>In recent years, the integration of Internet of Things (IoT) technologies into smart surveillance systems has revolutionized security and monitoring applications. Automatic Number Plate Recognition (ANPR) systems play a crucial role in managing traffic, enhancing security, and automating vehicle identification processes. This project focuses on developing a Cloud-Enabled Automatic Number Plate Recognition System .Using the ESP32-CAM module, which is a cost-effective and versatile microcontroller with built-in camera capabilities.</a:t>
            </a:r>
          </a:p>
          <a:p>
            <a:pPr algn="just"/>
            <a:r>
              <a:rPr lang="en-US" sz="2200" dirty="0"/>
              <a:t>The proposed system captures vehicle number plates using the ESP32-CAM, processes the images locally, and uploads the data to a cloud platform for storage, analysis, and remote access. By leveraging cloud computing, the system enables real-time monitoring, high scalability, and data accessibility across various devices. The design ensures low-cost implementation while providing high performance suitable for smart surveillance applications such as parking management, toll collection, and security checkpoints.</a:t>
            </a:r>
          </a:p>
          <a:p>
            <a:endParaRPr lang="en-US" sz="2000" dirty="0"/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14526-8011-4C79-AB11-4EFF2BB6B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ED9C6-6521-4398-A7DC-DB682660407D}" type="datetime1">
              <a:rPr lang="en-IN" smtClean="0"/>
              <a:t>21-12-2024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C0A33-20B8-4BAA-A38B-6E192AB6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C5D16-38AE-4E8A-8719-DC2DB0EC3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B7573-0EEC-4F18-B4D8-B9624EC7F9C7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8689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56F26-A5B0-4D4A-A392-E6F1E5BCD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Thank You</a:t>
            </a:r>
          </a:p>
        </p:txBody>
      </p:sp>
      <p:pic>
        <p:nvPicPr>
          <p:cNvPr id="8" name="Content Placeholder 7" descr="A robot holding a light bulb&#10;&#10;Description automatically generated">
            <a:extLst>
              <a:ext uri="{FF2B5EF4-FFF2-40B4-BE49-F238E27FC236}">
                <a16:creationId xmlns:a16="http://schemas.microsoft.com/office/drawing/2014/main" id="{4CB2ABFB-AAA2-21C3-ADA9-4E2E9BB7B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25" y="1021404"/>
            <a:ext cx="8785225" cy="500974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7F2A9-19A9-4319-8E39-B664A50C7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8749E-3FF3-41B2-B4DE-BB379C572509}" type="datetime1">
              <a:rPr lang="en-IN" smtClean="0"/>
              <a:t>21-12-2024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8759C-36E1-4842-9D6B-C71751B5E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4D8C0-FCAD-44C7-9CF2-4F653D76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B7573-0EEC-4F18-B4D8-B9624EC7F9C7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3861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8A09F-095A-FE9A-ACD6-78F9F4FDF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01957-AE7C-3583-37D0-44308E2A4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06" y="1008404"/>
            <a:ext cx="8785077" cy="5354773"/>
          </a:xfrm>
        </p:spPr>
        <p:txBody>
          <a:bodyPr/>
          <a:lstStyle/>
          <a:p>
            <a:pPr algn="just"/>
            <a:r>
              <a:rPr lang="en-US" dirty="0"/>
              <a:t>This project aims to create a robust, efficient, and easily deployable ANPR system that bridges the gap between affordability and advanced functionality, making it ideal for both urban and rural deployment scenarios</a:t>
            </a: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0C844-600A-0190-FF97-FDEC482C8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8749E-3FF3-41B2-B4DE-BB379C572509}" type="datetime1">
              <a:rPr lang="en-IN" smtClean="0"/>
              <a:t>21-12-2024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34532-170A-087B-6A96-244C5FA0B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4AD71-CC99-16C3-A237-BF33CC38F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B7573-0EEC-4F18-B4D8-B9624EC7F9C7}" type="slidenum">
              <a:rPr lang="en-IN" smtClean="0"/>
              <a:t>4</a:t>
            </a:fld>
            <a:endParaRPr lang="en-IN"/>
          </a:p>
        </p:txBody>
      </p:sp>
      <p:pic>
        <p:nvPicPr>
          <p:cNvPr id="8" name="Picture 7" descr="A car driving on a road with a green light">
            <a:extLst>
              <a:ext uri="{FF2B5EF4-FFF2-40B4-BE49-F238E27FC236}">
                <a16:creationId xmlns:a16="http://schemas.microsoft.com/office/drawing/2014/main" id="{FF323D11-A256-1155-16CC-B1D571F81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942" y="3209605"/>
            <a:ext cx="4414684" cy="292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39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DA67D-7919-4BD9-85F8-F9B052700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Literature Survey	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BA668-8ABC-489D-905A-8471DC562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200" dirty="0"/>
              <a:t>Automatic Number Plate Recognition (ANPR) systems have evolved significantly with advancements in IoT and edge computing. Traditional ANPR systems, though accurate, are costly and resource-intensive. IoT-enabled systems have introduced low-cost devices like the ESP32-CAM, which can capture and preprocess images locally while leveraging cloud platforms for storage, analysis, and remote monitoring</a:t>
            </a:r>
            <a:r>
              <a:rPr lang="en-US" dirty="0"/>
              <a:t>.  </a:t>
            </a:r>
          </a:p>
          <a:p>
            <a:pPr algn="just"/>
            <a:r>
              <a:rPr lang="en-US" sz="2400" dirty="0"/>
              <a:t>Studies highlight the potential of ESP32-CAM in surveillance applications due to its affordability and wireless connectivity. Cloud-based ANPR solutions improve scalability and enable real-time monitoring, though challenges like lighting variations, license plate diversity, and data latency persist. Recent research combines edge and cloud computing to enhance efficiency, reduce latency, and maintain accuracy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3A2C1-2501-4DAC-9128-40D36DA36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AB7E8-BBD7-4FE9-80F4-3C999F840AFA}" type="datetime1">
              <a:rPr lang="en-IN" smtClean="0"/>
              <a:t>21-12-2024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2AA19-EE50-43B1-AE91-BD1DDB38B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D7361-8AF9-49A3-B25B-B1043E057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B7573-0EEC-4F18-B4D8-B9624EC7F9C7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5070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9B415-8C50-A0BB-0CAE-35969DDAC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Code Segment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399FB-B3C6-500D-53FA-3E59A05AF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8749E-3FF3-41B2-B4DE-BB379C572509}" type="datetime1">
              <a:rPr lang="en-IN" smtClean="0"/>
              <a:t>21-12-2024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18CD6-8435-8F82-C877-2BC2E4819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88EF9-613F-3121-8E5B-7E3C6F39A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B7573-0EEC-4F18-B4D8-B9624EC7F9C7}" type="slidenum">
              <a:rPr lang="en-IN" smtClean="0"/>
              <a:t>6</a:t>
            </a:fld>
            <a:endParaRPr lang="en-IN"/>
          </a:p>
        </p:txBody>
      </p:sp>
      <p:pic>
        <p:nvPicPr>
          <p:cNvPr id="12" name="Content Placeholder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2DE2D5B-CDB2-5066-CF52-4FBA2EAB9D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15" y="992221"/>
            <a:ext cx="7814491" cy="5211729"/>
          </a:xfrm>
        </p:spPr>
      </p:pic>
    </p:spTree>
    <p:extLst>
      <p:ext uri="{BB962C8B-B14F-4D97-AF65-F5344CB8AC3E}">
        <p14:creationId xmlns:p14="http://schemas.microsoft.com/office/powerpoint/2010/main" val="1509588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AC0F7-79FB-7D67-849F-377705A5B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Code Segment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FC384-EC1B-DF8B-F672-CA2618203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8749E-3FF3-41B2-B4DE-BB379C572509}" type="datetime1">
              <a:rPr lang="en-IN" smtClean="0"/>
              <a:t>21-12-2024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B4A20-F610-B7BB-2FFE-64E8F9A15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12674-A7E0-46AB-9E91-3876E6CC2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B7573-0EEC-4F18-B4D8-B9624EC7F9C7}" type="slidenum">
              <a:rPr lang="en-IN" smtClean="0"/>
              <a:t>7</a:t>
            </a:fld>
            <a:endParaRPr lang="en-IN"/>
          </a:p>
        </p:txBody>
      </p:sp>
      <p:pic>
        <p:nvPicPr>
          <p:cNvPr id="12" name="Content Placeholder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FE70814-2601-3E84-92CF-E65843751C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6" y="854579"/>
            <a:ext cx="7603757" cy="5349371"/>
          </a:xfrm>
        </p:spPr>
      </p:pic>
    </p:spTree>
    <p:extLst>
      <p:ext uri="{BB962C8B-B14F-4D97-AF65-F5344CB8AC3E}">
        <p14:creationId xmlns:p14="http://schemas.microsoft.com/office/powerpoint/2010/main" val="1720917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9A08A-3FD2-A249-8F18-21E9F3EBF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Code Segment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20249-D331-690A-281C-8F227A1F3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8749E-3FF3-41B2-B4DE-BB379C572509}" type="datetime1">
              <a:rPr lang="en-IN" smtClean="0"/>
              <a:t>21-12-2024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54F1A2-26AD-C194-378D-0BC417721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16A29-11D7-BE92-86B1-389E42229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B7573-0EEC-4F18-B4D8-B9624EC7F9C7}" type="slidenum">
              <a:rPr lang="en-IN" smtClean="0"/>
              <a:t>8</a:t>
            </a:fld>
            <a:endParaRPr lang="en-IN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AD60319-E4C6-F7F4-2FE3-6458F5090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426" y="1021404"/>
            <a:ext cx="5963055" cy="5182546"/>
          </a:xfrm>
        </p:spPr>
      </p:pic>
    </p:spTree>
    <p:extLst>
      <p:ext uri="{BB962C8B-B14F-4D97-AF65-F5344CB8AC3E}">
        <p14:creationId xmlns:p14="http://schemas.microsoft.com/office/powerpoint/2010/main" val="2969521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F7A63-E9F2-A7BE-2846-25CAD27A8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Code Segment</a:t>
            </a:r>
          </a:p>
        </p:txBody>
      </p:sp>
      <p:pic>
        <p:nvPicPr>
          <p:cNvPr id="8" name="Content Placeholder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E660C6B-CA17-5EC8-B755-008115EDD4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873" y="854579"/>
            <a:ext cx="6328433" cy="534937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473EB-E74A-BFA0-754D-3F766FE5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8749E-3FF3-41B2-B4DE-BB379C572509}" type="datetime1">
              <a:rPr lang="en-IN" smtClean="0"/>
              <a:t>21-12-2024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68531-D8B0-E4C1-BF46-04E97FE86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C818A-2C8E-BC32-AF26-992D5ABBB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B7573-0EEC-4F18-B4D8-B9624EC7F9C7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284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544</TotalTime>
  <Words>1934</Words>
  <Application>Microsoft Office PowerPoint</Application>
  <PresentationFormat>On-screen Show (4:3)</PresentationFormat>
  <Paragraphs>285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Aptos</vt:lpstr>
      <vt:lpstr>Arial</vt:lpstr>
      <vt:lpstr>Book Antiqua</vt:lpstr>
      <vt:lpstr>Calibri</vt:lpstr>
      <vt:lpstr>Leelawadee</vt:lpstr>
      <vt:lpstr>Office Theme</vt:lpstr>
      <vt:lpstr>Robotics Programming Workshop1 (CSE 3197) End-Term Project Presentation on Cloud-Enabled Automatic Number Plate Recognition System with ESP32-CAM for Smart Surveillance Applications </vt:lpstr>
      <vt:lpstr>Contents</vt:lpstr>
      <vt:lpstr>Introduction </vt:lpstr>
      <vt:lpstr>Introduction</vt:lpstr>
      <vt:lpstr>Literature Survey </vt:lpstr>
      <vt:lpstr>Code Segment</vt:lpstr>
      <vt:lpstr>Code Segment</vt:lpstr>
      <vt:lpstr>Code Segment</vt:lpstr>
      <vt:lpstr>Code Segment</vt:lpstr>
      <vt:lpstr>Code Segment</vt:lpstr>
      <vt:lpstr>Code Segment</vt:lpstr>
      <vt:lpstr>Code Segment</vt:lpstr>
      <vt:lpstr>Design Scheme </vt:lpstr>
      <vt:lpstr>Design Scheme</vt:lpstr>
      <vt:lpstr>Testing (Breadboard Implementation) </vt:lpstr>
      <vt:lpstr>Testing (Breadboard Implementation) </vt:lpstr>
      <vt:lpstr>Troubleshooting </vt:lpstr>
      <vt:lpstr>Results, Analysis and Evaluation</vt:lpstr>
      <vt:lpstr>Results, Analysis and Evaluation</vt:lpstr>
      <vt:lpstr>Results, Analysis and Evaluation</vt:lpstr>
      <vt:lpstr>Results, Analysis and Evaluation</vt:lpstr>
      <vt:lpstr>Results, Analysis and Evaluation</vt:lpstr>
      <vt:lpstr>Results, Analysis and Evaluation</vt:lpstr>
      <vt:lpstr>Socio-economic Issues Associated With The Project</vt:lpstr>
      <vt:lpstr>Socio-economic Issues Associated With The Project</vt:lpstr>
      <vt:lpstr>Engineering Tools And Standards </vt:lpstr>
      <vt:lpstr>Conclusion</vt:lpstr>
      <vt:lpstr>References</vt:lpstr>
      <vt:lpstr>Any Questions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 P</dc:creator>
  <cp:lastModifiedBy>Satyajit Sahu</cp:lastModifiedBy>
  <cp:revision>65</cp:revision>
  <dcterms:created xsi:type="dcterms:W3CDTF">2019-03-27T16:45:00Z</dcterms:created>
  <dcterms:modified xsi:type="dcterms:W3CDTF">2024-12-21T03:31:53Z</dcterms:modified>
</cp:coreProperties>
</file>